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600" r:id="rId2"/>
    <p:sldId id="759" r:id="rId3"/>
    <p:sldId id="750" r:id="rId4"/>
    <p:sldId id="751" r:id="rId5"/>
    <p:sldId id="755" r:id="rId6"/>
    <p:sldId id="756" r:id="rId7"/>
    <p:sldId id="754" r:id="rId8"/>
    <p:sldId id="757" r:id="rId9"/>
    <p:sldId id="758" r:id="rId10"/>
    <p:sldId id="753" r:id="rId11"/>
    <p:sldId id="752" r:id="rId12"/>
    <p:sldId id="760" r:id="rId13"/>
    <p:sldId id="740" r:id="rId14"/>
    <p:sldId id="741" r:id="rId15"/>
    <p:sldId id="742" r:id="rId16"/>
    <p:sldId id="743" r:id="rId17"/>
    <p:sldId id="744" r:id="rId18"/>
    <p:sldId id="745" r:id="rId19"/>
    <p:sldId id="746" r:id="rId20"/>
    <p:sldId id="747" r:id="rId21"/>
    <p:sldId id="748" r:id="rId22"/>
    <p:sldId id="749" r:id="rId23"/>
    <p:sldId id="761" r:id="rId24"/>
  </p:sldIdLst>
  <p:sldSz cx="9144000" cy="5143500" type="screen16x9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B17"/>
    <a:srgbClr val="00D25F"/>
    <a:srgbClr val="CC0000"/>
    <a:srgbClr val="55B788"/>
    <a:srgbClr val="3977D3"/>
    <a:srgbClr val="FF3333"/>
    <a:srgbClr val="FFFF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3001" autoAdjust="0"/>
  </p:normalViewPr>
  <p:slideViewPr>
    <p:cSldViewPr>
      <p:cViewPr varScale="1">
        <p:scale>
          <a:sx n="89" d="100"/>
          <a:sy n="89" d="100"/>
        </p:scale>
        <p:origin x="-73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70"/>
    </p:cViewPr>
  </p:sorterViewPr>
  <p:notesViewPr>
    <p:cSldViewPr>
      <p:cViewPr varScale="1">
        <p:scale>
          <a:sx n="85" d="100"/>
          <a:sy n="85" d="100"/>
        </p:scale>
        <p:origin x="-1819" y="-77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D254C32-7C24-4ED8-8612-85C6858FE80E}" type="datetimeFigureOut">
              <a:rPr lang="zh-CN" altLang="en-US"/>
              <a:pPr>
                <a:defRPr/>
              </a:pPr>
              <a:t>2019/6/15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6D62202-D9F7-4622-9450-82EA732CE2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942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B10E6D4-0224-4007-9E22-B19E1A6688AA}" type="datetimeFigureOut">
              <a:rPr lang="zh-CN" altLang="en-US"/>
              <a:pPr>
                <a:defRPr/>
              </a:pPr>
              <a:t>2019/6/15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291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1022350" y="3371850"/>
            <a:ext cx="8189913" cy="31940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E0570B7-A8EC-4588-80DA-D42EB331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33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570B7-A8EC-4588-80DA-D42EB3316753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505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（九）安安爱旅游</a:t>
            </a: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r>
              <a:rPr lang="zh-CN" altLang="en-US" smtClean="0"/>
              <a:t>本章以“安安爱旅游”的小应用为例，主要展示了如何在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中实现地图、方位传感器、相机等组件的应用。实现地图定位，拍照，写旅游日记等功能。重点对基于位置的服务</a:t>
            </a:r>
            <a:r>
              <a:rPr lang="en-US" altLang="zh-CN" smtClean="0"/>
              <a:t>LBS</a:t>
            </a:r>
            <a:r>
              <a:rPr lang="zh-CN" altLang="en-US" smtClean="0"/>
              <a:t>应用和网络数据存储进行讨论。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</a:t>
            </a:r>
            <a:r>
              <a:rPr lang="en-US" altLang="zh-CN" smtClean="0"/>
              <a:t>ActivityStarter</a:t>
            </a:r>
            <a:r>
              <a:rPr lang="zh-CN" altLang="en-US" smtClean="0"/>
              <a:t>组件来调用地图功能；</a:t>
            </a:r>
            <a:r>
              <a:rPr lang="en-US" altLang="zh-CN" smtClean="0"/>
              <a:t>2</a:t>
            </a:r>
            <a:r>
              <a:rPr lang="zh-CN" altLang="en-US" smtClean="0"/>
              <a:t>）利用位置传感器组件来获取当前位置信息；</a:t>
            </a:r>
            <a:r>
              <a:rPr lang="en-US" altLang="zh-CN" smtClean="0"/>
              <a:t>3</a:t>
            </a:r>
            <a:r>
              <a:rPr lang="zh-CN" altLang="en-US" smtClean="0"/>
              <a:t>）调用相机并存储照片；</a:t>
            </a:r>
            <a:r>
              <a:rPr lang="en-US" altLang="zh-CN" smtClean="0"/>
              <a:t>4</a:t>
            </a:r>
            <a:r>
              <a:rPr lang="zh-CN" altLang="en-US" smtClean="0"/>
              <a:t>）如何利用新浪</a:t>
            </a:r>
            <a:r>
              <a:rPr lang="en-US" altLang="zh-CN" smtClean="0"/>
              <a:t>SAE</a:t>
            </a:r>
            <a:r>
              <a:rPr lang="zh-CN" altLang="en-US" smtClean="0"/>
              <a:t>来搭建自己的数据网络云存储服务；</a:t>
            </a:r>
            <a:r>
              <a:rPr lang="en-US" altLang="zh-CN" smtClean="0"/>
              <a:t>5</a:t>
            </a:r>
            <a:r>
              <a:rPr lang="zh-CN" altLang="en-US" smtClean="0"/>
              <a:t>）数据共享，通过</a:t>
            </a:r>
            <a:r>
              <a:rPr lang="en-US" altLang="zh-CN" smtClean="0"/>
              <a:t>TinyWebDB</a:t>
            </a:r>
            <a:r>
              <a:rPr lang="zh-CN" altLang="en-US" smtClean="0"/>
              <a:t>实现用户登录和日记本功能。</a:t>
            </a:r>
          </a:p>
        </p:txBody>
      </p:sp>
    </p:spTree>
    <p:extLst>
      <p:ext uri="{BB962C8B-B14F-4D97-AF65-F5344CB8AC3E}">
        <p14:creationId xmlns:p14="http://schemas.microsoft.com/office/powerpoint/2010/main" val="3059612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（十）安安的股市</a:t>
            </a:r>
            <a:endParaRPr lang="zh-CN" altLang="en-US" smtClean="0"/>
          </a:p>
          <a:p>
            <a:r>
              <a:rPr lang="zh-CN" altLang="en-US" smtClean="0"/>
              <a:t>本章以“安安的股市”小应用为例，主要展示了如何实现一个基于</a:t>
            </a:r>
            <a:r>
              <a:rPr lang="en-US" altLang="zh-CN" smtClean="0"/>
              <a:t>Web API</a:t>
            </a:r>
            <a:r>
              <a:rPr lang="zh-CN" altLang="en-US" smtClean="0"/>
              <a:t>的小应用，主要功能包括通过调用</a:t>
            </a:r>
            <a:r>
              <a:rPr lang="en-US" altLang="zh-CN" smtClean="0"/>
              <a:t>Web</a:t>
            </a:r>
            <a:r>
              <a:rPr lang="zh-CN" altLang="en-US" smtClean="0"/>
              <a:t>服务来查询股市行情。重点对程序设计中的</a:t>
            </a:r>
            <a:r>
              <a:rPr lang="en-US" altLang="zh-CN" smtClean="0"/>
              <a:t>API</a:t>
            </a:r>
            <a:r>
              <a:rPr lang="zh-CN" altLang="en-US" smtClean="0"/>
              <a:t>和</a:t>
            </a:r>
            <a:r>
              <a:rPr lang="en-US" altLang="zh-CN" smtClean="0"/>
              <a:t>Web</a:t>
            </a:r>
            <a:r>
              <a:rPr lang="zh-CN" altLang="en-US" smtClean="0"/>
              <a:t>服务进行讲解分析，讨论面向服务的软件开发思想。</a:t>
            </a:r>
          </a:p>
          <a:p>
            <a:r>
              <a:rPr lang="zh-CN" altLang="en-US" smtClean="0"/>
              <a:t>本章的主要知识点包括： </a:t>
            </a:r>
            <a:r>
              <a:rPr lang="en-US" altLang="zh-CN" smtClean="0"/>
              <a:t>1</a:t>
            </a:r>
            <a:r>
              <a:rPr lang="zh-CN" altLang="en-US" smtClean="0"/>
              <a:t>）了解和使用</a:t>
            </a:r>
            <a:r>
              <a:rPr lang="en-US" altLang="zh-CN" smtClean="0"/>
              <a:t>API</a:t>
            </a:r>
            <a:r>
              <a:rPr lang="zh-CN" altLang="en-US" smtClean="0"/>
              <a:t>；</a:t>
            </a:r>
            <a:r>
              <a:rPr lang="en-US" altLang="zh-CN" smtClean="0"/>
              <a:t>2</a:t>
            </a:r>
            <a:r>
              <a:rPr lang="zh-CN" altLang="en-US" smtClean="0"/>
              <a:t>）调用</a:t>
            </a:r>
            <a:r>
              <a:rPr lang="en-US" altLang="zh-CN" smtClean="0"/>
              <a:t>Web API</a:t>
            </a:r>
            <a:r>
              <a:rPr lang="zh-CN" altLang="en-US" smtClean="0"/>
              <a:t>。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r>
              <a:rPr lang="en-US" altLang="zh-CN" smtClean="0"/>
              <a:t>JSON</a:t>
            </a:r>
            <a:r>
              <a:rPr lang="zh-CN" altLang="en-US" smtClean="0"/>
              <a:t>数据解析；</a:t>
            </a:r>
            <a:r>
              <a:rPr lang="en-US" altLang="zh-CN" smtClean="0"/>
              <a:t>4</a:t>
            </a:r>
            <a:r>
              <a:rPr lang="zh-CN" altLang="en-US" smtClean="0"/>
              <a:t>）了解面向服务的软件开发思想。</a:t>
            </a:r>
          </a:p>
        </p:txBody>
      </p:sp>
    </p:spTree>
    <p:extLst>
      <p:ext uri="{BB962C8B-B14F-4D97-AF65-F5344CB8AC3E}">
        <p14:creationId xmlns:p14="http://schemas.microsoft.com/office/powerpoint/2010/main" val="206597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（二）小机器人安安诞生记</a:t>
            </a:r>
            <a:endParaRPr lang="zh-CN" altLang="en-US" smtClean="0"/>
          </a:p>
          <a:p>
            <a:r>
              <a:rPr lang="zh-CN" altLang="en-US" smtClean="0"/>
              <a:t>本 章通过一个简单的应用程序“</a:t>
            </a:r>
            <a:r>
              <a:rPr lang="en-US" altLang="zh-CN" smtClean="0"/>
              <a:t>Hello, AnAn Robot”</a:t>
            </a:r>
            <a:r>
              <a:rPr lang="zh-CN" altLang="en-US" smtClean="0"/>
              <a:t>的</a:t>
            </a:r>
            <a:r>
              <a:rPr lang="en-US" altLang="zh-CN" smtClean="0"/>
              <a:t>Step by Step</a:t>
            </a:r>
            <a:r>
              <a:rPr lang="zh-CN" altLang="en-US" smtClean="0"/>
              <a:t>开发来介绍</a:t>
            </a:r>
            <a:r>
              <a:rPr lang="en-US" altLang="zh-CN" smtClean="0"/>
              <a:t>App Inventor</a:t>
            </a:r>
            <a:r>
              <a:rPr lang="zh-CN" altLang="en-US" smtClean="0"/>
              <a:t>开发环境及整个开发过程，让学生能够快速开发出第一个非编程的</a:t>
            </a:r>
            <a:r>
              <a:rPr lang="en-US" altLang="zh-CN" smtClean="0"/>
              <a:t>Android</a:t>
            </a:r>
            <a:r>
              <a:rPr lang="zh-CN" altLang="en-US" smtClean="0"/>
              <a:t>小应用。通过这个小应用的开发，让学生对软件开发有了直观的 感觉，结合该程序介绍面向对象的思想和</a:t>
            </a:r>
            <a:r>
              <a:rPr lang="en-US" altLang="zh-CN" smtClean="0"/>
              <a:t>App Inventor</a:t>
            </a:r>
            <a:r>
              <a:rPr lang="zh-CN" altLang="en-US" smtClean="0"/>
              <a:t>中的开发体系结构。</a:t>
            </a:r>
          </a:p>
          <a:p>
            <a:r>
              <a:rPr lang="zh-CN" altLang="en-US" smtClean="0"/>
              <a:t>本 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）了解如何通过</a:t>
            </a:r>
            <a:r>
              <a:rPr lang="en-US" altLang="zh-CN" smtClean="0"/>
              <a:t>App Inventor</a:t>
            </a:r>
            <a:r>
              <a:rPr lang="zh-CN" altLang="en-US" smtClean="0"/>
              <a:t>组件来设计自己的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2</a:t>
            </a:r>
            <a:r>
              <a:rPr lang="zh-CN" altLang="en-US" smtClean="0"/>
              <a:t>）熟悉图像、音效等多媒体组件和标签、按钮、加速度传感器等组件的基本属性和布局；</a:t>
            </a:r>
            <a:r>
              <a:rPr lang="en-US" altLang="zh-CN" smtClean="0"/>
              <a:t>3</a:t>
            </a:r>
            <a:r>
              <a:rPr lang="zh-CN" altLang="en-US" smtClean="0"/>
              <a:t>）学会使用逻辑设计的块 编辑器来定义组件行为；</a:t>
            </a:r>
            <a:r>
              <a:rPr lang="en-US" altLang="zh-CN" smtClean="0"/>
              <a:t>4</a:t>
            </a:r>
            <a:r>
              <a:rPr lang="zh-CN" altLang="en-US" smtClean="0"/>
              <a:t>）通过模拟器测试开发的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5</a:t>
            </a:r>
            <a:r>
              <a:rPr lang="zh-CN" altLang="en-US" smtClean="0"/>
              <a:t>）打包下载开发的</a:t>
            </a:r>
            <a:r>
              <a:rPr lang="en-US" altLang="zh-CN" smtClean="0"/>
              <a:t>App</a:t>
            </a:r>
            <a:r>
              <a:rPr lang="zh-CN" altLang="en-US" smtClean="0"/>
              <a:t>到手机中；</a:t>
            </a:r>
            <a:r>
              <a:rPr lang="en-US" altLang="zh-CN" smtClean="0"/>
              <a:t>6</a:t>
            </a:r>
            <a:r>
              <a:rPr lang="zh-CN" altLang="en-US" smtClean="0"/>
              <a:t>）发布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7</a:t>
            </a:r>
            <a:r>
              <a:rPr lang="zh-CN" altLang="en-US" smtClean="0"/>
              <a:t>）管理</a:t>
            </a:r>
            <a:r>
              <a:rPr lang="en-US" altLang="zh-CN" smtClean="0"/>
              <a:t>App Inventor</a:t>
            </a:r>
            <a:r>
              <a:rPr lang="zh-CN" altLang="en-US" smtClean="0"/>
              <a:t>源程序；</a:t>
            </a:r>
            <a:r>
              <a:rPr lang="en-US" altLang="zh-CN" smtClean="0"/>
              <a:t>8</a:t>
            </a:r>
            <a:r>
              <a:rPr lang="zh-CN" altLang="en-US" smtClean="0"/>
              <a:t>）面向对象程序设计思想；</a:t>
            </a:r>
            <a:r>
              <a:rPr lang="en-US" altLang="zh-CN" smtClean="0"/>
              <a:t>9</a:t>
            </a:r>
            <a:r>
              <a:rPr lang="zh-CN" altLang="en-US" smtClean="0"/>
              <a:t>）</a:t>
            </a:r>
            <a:r>
              <a:rPr lang="en-US" altLang="zh-CN" smtClean="0"/>
              <a:t>App Inventor</a:t>
            </a:r>
            <a:r>
              <a:rPr lang="zh-CN" altLang="en-US" smtClean="0"/>
              <a:t>开发体系结构。</a:t>
            </a:r>
          </a:p>
        </p:txBody>
      </p:sp>
    </p:spTree>
    <p:extLst>
      <p:ext uri="{BB962C8B-B14F-4D97-AF65-F5344CB8AC3E}">
        <p14:creationId xmlns:p14="http://schemas.microsoft.com/office/powerpoint/2010/main" val="345463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（三）安安猜价格</a:t>
            </a:r>
            <a:endParaRPr lang="zh-CN" altLang="en-US" smtClean="0"/>
          </a:p>
          <a:p>
            <a:r>
              <a:rPr lang="zh-CN" altLang="en-US" smtClean="0"/>
              <a:t>本 章的案例为“安安猜价格”，猜价格在生活中是一个比较有趣的小游戏，类似猜数字、猜字母等，用户输入答案，系统提示猜高还是猜低了，猜中后系统记录猜中的 次数，通过这个简单案例我们要进一步熟悉</a:t>
            </a:r>
            <a:r>
              <a:rPr lang="en-US" altLang="zh-CN" smtClean="0"/>
              <a:t>App Inventor</a:t>
            </a:r>
            <a:r>
              <a:rPr lang="zh-CN" altLang="en-US" smtClean="0"/>
              <a:t>开发环境及整个开发过程，并重点了解逻辑设计中控制模块（条件判断、循环）的使用方法和“变量”这一内置块的应用。对一般程序设计中的“数据类型和变量”概念进行阐述。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）定义全局变量；</a:t>
            </a:r>
            <a:r>
              <a:rPr lang="en-US" altLang="zh-CN" smtClean="0"/>
              <a:t>2</a:t>
            </a:r>
            <a:r>
              <a:rPr lang="zh-CN" altLang="en-US" smtClean="0"/>
              <a:t>）如何产生随机数；</a:t>
            </a:r>
            <a:r>
              <a:rPr lang="en-US" altLang="zh-CN" smtClean="0"/>
              <a:t>3</a:t>
            </a:r>
            <a:r>
              <a:rPr lang="zh-CN" altLang="en-US" smtClean="0"/>
              <a:t>）学习“如果</a:t>
            </a:r>
            <a:r>
              <a:rPr lang="en-US" altLang="zh-CN" smtClean="0"/>
              <a:t>…</a:t>
            </a:r>
            <a:r>
              <a:rPr lang="zh-CN" altLang="en-US" smtClean="0"/>
              <a:t>则</a:t>
            </a:r>
            <a:r>
              <a:rPr lang="en-US" altLang="zh-CN" smtClean="0"/>
              <a:t>…”</a:t>
            </a:r>
            <a:r>
              <a:rPr lang="zh-CN" altLang="en-US" smtClean="0"/>
              <a:t>条件判断模块；</a:t>
            </a:r>
            <a:r>
              <a:rPr lang="en-US" altLang="zh-CN" smtClean="0"/>
              <a:t>4</a:t>
            </a:r>
            <a:r>
              <a:rPr lang="zh-CN" altLang="en-US" smtClean="0"/>
              <a:t>）使用“循环”模块；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r>
              <a:rPr lang="en-US" altLang="zh-CN" smtClean="0"/>
              <a:t>App Inventor</a:t>
            </a:r>
            <a:r>
              <a:rPr lang="zh-CN" altLang="en-US" smtClean="0"/>
              <a:t>中的数据类型和变量；</a:t>
            </a:r>
            <a:r>
              <a:rPr lang="en-US" altLang="zh-CN" smtClean="0"/>
              <a:t>6</a:t>
            </a:r>
            <a:r>
              <a:rPr lang="zh-CN" altLang="en-US" smtClean="0"/>
              <a:t>）命名规则。</a:t>
            </a:r>
            <a:r>
              <a:rPr lang="en-US" altLang="zh-CN" smtClean="0"/>
              <a:t>7</a:t>
            </a:r>
            <a:r>
              <a:rPr lang="zh-CN" altLang="en-US" smtClean="0"/>
              <a:t>）如何进行算术运算；</a:t>
            </a:r>
            <a:r>
              <a:rPr lang="en-US" altLang="zh-CN" smtClean="0"/>
              <a:t>8</a:t>
            </a:r>
            <a:r>
              <a:rPr lang="zh-CN" altLang="en-US" smtClean="0"/>
              <a:t>）控制屏幕的基本布局。</a:t>
            </a:r>
          </a:p>
        </p:txBody>
      </p:sp>
    </p:spTree>
    <p:extLst>
      <p:ext uri="{BB962C8B-B14F-4D97-AF65-F5344CB8AC3E}">
        <p14:creationId xmlns:p14="http://schemas.microsoft.com/office/powerpoint/2010/main" val="213793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（四）安安爱画画</a:t>
            </a:r>
            <a:endParaRPr lang="zh-CN" altLang="en-US" smtClean="0"/>
          </a:p>
          <a:p>
            <a:r>
              <a:rPr lang="zh-CN" altLang="en-US" smtClean="0"/>
              <a:t>本 章以一个“涂鸦画板“为案例，对</a:t>
            </a:r>
            <a:r>
              <a:rPr lang="en-US" altLang="zh-CN" smtClean="0"/>
              <a:t>App Inventor</a:t>
            </a:r>
            <a:r>
              <a:rPr lang="zh-CN" altLang="en-US" smtClean="0"/>
              <a:t>程序开发做进一步介绍。涂鸦画板具有最基本的绘图功能，在一张画布上可以选择画笔的颜色，画笔的粗细，作画的方式（画圆点还是划线），画 好还可以存盘，并且可以自己进行调色。通过本案例对画布、球形精灵、滑动条等组件和屏幕触摸、滑动事件等进行讲解。通过本例开始了多屏幕</a:t>
            </a:r>
            <a:r>
              <a:rPr lang="en-US" altLang="zh-CN" smtClean="0"/>
              <a:t>App</a:t>
            </a:r>
            <a:r>
              <a:rPr lang="zh-CN" altLang="en-US" smtClean="0"/>
              <a:t>的开发，学 习多个屏幕间的控制和调用。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）利用画布实现绘图功能；</a:t>
            </a:r>
            <a:r>
              <a:rPr lang="en-US" altLang="zh-CN" smtClean="0"/>
              <a:t>2</a:t>
            </a:r>
            <a:r>
              <a:rPr lang="zh-CN" altLang="en-US" smtClean="0"/>
              <a:t>）处理触摸和划屏事件；</a:t>
            </a:r>
            <a:r>
              <a:rPr lang="en-US" altLang="zh-CN" smtClean="0"/>
              <a:t>3</a:t>
            </a:r>
            <a:r>
              <a:rPr lang="zh-CN" altLang="en-US" smtClean="0"/>
              <a:t>）颜色是如何定义的；</a:t>
            </a:r>
            <a:r>
              <a:rPr lang="en-US" altLang="zh-CN" smtClean="0"/>
              <a:t>4</a:t>
            </a:r>
            <a:r>
              <a:rPr lang="zh-CN" altLang="en-US" smtClean="0"/>
              <a:t>）多个屏幕之间的控制和数据传递。</a:t>
            </a:r>
          </a:p>
        </p:txBody>
      </p:sp>
    </p:spTree>
    <p:extLst>
      <p:ext uri="{BB962C8B-B14F-4D97-AF65-F5344CB8AC3E}">
        <p14:creationId xmlns:p14="http://schemas.microsoft.com/office/powerpoint/2010/main" val="63758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（五）安安抓蝴蝶</a:t>
            </a:r>
            <a:endParaRPr lang="zh-CN" altLang="en-US" smtClean="0"/>
          </a:p>
          <a:p>
            <a:r>
              <a:rPr lang="zh-CN" altLang="en-US" smtClean="0"/>
              <a:t>本章以“安安抓蝴蝶”小游戏为例，主要展示了如何在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中开发一个小游戏，主要功能包括：实现图片的移动、判断是否触摸到某个精灵、计分的基本功能。结合案例对程序结构和过程函数进行讲解和分析。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）使用图像精灵组件和画布组件显示游戏图像；</a:t>
            </a:r>
            <a:r>
              <a:rPr lang="en-US" altLang="zh-CN" smtClean="0"/>
              <a:t>2</a:t>
            </a:r>
            <a:r>
              <a:rPr lang="zh-CN" altLang="en-US" smtClean="0"/>
              <a:t>）使用计时器组件处理定时事件；</a:t>
            </a:r>
            <a:r>
              <a:rPr lang="en-US" altLang="zh-CN" smtClean="0"/>
              <a:t>3</a:t>
            </a:r>
            <a:r>
              <a:rPr lang="zh-CN" altLang="en-US" smtClean="0"/>
              <a:t>）游戏的用户体验；</a:t>
            </a:r>
            <a:r>
              <a:rPr lang="en-US" altLang="zh-CN" smtClean="0"/>
              <a:t>4</a:t>
            </a:r>
            <a:r>
              <a:rPr lang="zh-CN" altLang="en-US" smtClean="0"/>
              <a:t>）使用过程组件来实现重复性行为；</a:t>
            </a:r>
            <a:r>
              <a:rPr lang="en-US" altLang="zh-CN" smtClean="0"/>
              <a:t>5</a:t>
            </a:r>
            <a:r>
              <a:rPr lang="zh-CN" altLang="en-US" smtClean="0"/>
              <a:t>）列表的基本用法。</a:t>
            </a:r>
          </a:p>
        </p:txBody>
      </p:sp>
    </p:spTree>
    <p:extLst>
      <p:ext uri="{BB962C8B-B14F-4D97-AF65-F5344CB8AC3E}">
        <p14:creationId xmlns:p14="http://schemas.microsoft.com/office/powerpoint/2010/main" val="125706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（七）安安历险记</a:t>
            </a:r>
            <a:endParaRPr lang="zh-CN" altLang="en-US" smtClean="0"/>
          </a:p>
          <a:p>
            <a:r>
              <a:rPr lang="zh-CN" altLang="en-US" smtClean="0"/>
              <a:t>本章以“安安历险记”小游戏为例，主要展示了如何实现一个稍微复杂一点的游戏，包括使用方向传感器组件来控制精灵的运动方向，更加直观的表示精灵的生命值，加入初步的人工智能策略等。重点对程序设计中的过程及人工智能思想进行讲解分析。</a:t>
            </a:r>
          </a:p>
          <a:p>
            <a:r>
              <a:rPr lang="zh-CN" altLang="en-US" smtClean="0"/>
              <a:t>本 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）使用多个图像精灵组件处理多角色精灵；</a:t>
            </a:r>
            <a:r>
              <a:rPr lang="en-US" altLang="zh-CN" smtClean="0"/>
              <a:t>2</a:t>
            </a:r>
            <a:r>
              <a:rPr lang="zh-CN" altLang="en-US" smtClean="0"/>
              <a:t>）通过方向传感器方向传感器组件来控制精灵；</a:t>
            </a:r>
            <a:r>
              <a:rPr lang="en-US" altLang="zh-CN" smtClean="0"/>
              <a:t>3</a:t>
            </a:r>
            <a:r>
              <a:rPr lang="zh-CN" altLang="en-US" smtClean="0"/>
              <a:t>）精灵的动画效果和造型变换；</a:t>
            </a:r>
            <a:r>
              <a:rPr lang="en-US" altLang="zh-CN" smtClean="0"/>
              <a:t>4</a:t>
            </a:r>
            <a:r>
              <a:rPr lang="zh-CN" altLang="en-US" smtClean="0"/>
              <a:t>）图形化 变量表示；</a:t>
            </a:r>
            <a:r>
              <a:rPr lang="en-US" altLang="zh-CN" smtClean="0"/>
              <a:t>5</a:t>
            </a:r>
            <a:r>
              <a:rPr lang="zh-CN" altLang="en-US" smtClean="0"/>
              <a:t>）动画游戏类</a:t>
            </a:r>
            <a:r>
              <a:rPr lang="en-US" altLang="zh-CN" smtClean="0"/>
              <a:t>App</a:t>
            </a:r>
            <a:r>
              <a:rPr lang="zh-CN" altLang="en-US" smtClean="0"/>
              <a:t>的基本事件和处理模式； </a:t>
            </a:r>
            <a:r>
              <a:rPr lang="en-US" altLang="zh-CN" smtClean="0"/>
              <a:t>6</a:t>
            </a:r>
            <a:r>
              <a:rPr lang="zh-CN" altLang="en-US" smtClean="0"/>
              <a:t>）创建和使用带参数的过程；</a:t>
            </a:r>
            <a:r>
              <a:rPr lang="en-US" altLang="zh-CN" smtClean="0"/>
              <a:t>7</a:t>
            </a:r>
            <a:r>
              <a:rPr lang="zh-CN" altLang="en-US" smtClean="0"/>
              <a:t>）使用逻辑运算；</a:t>
            </a:r>
            <a:r>
              <a:rPr lang="en-US" altLang="zh-CN" smtClean="0"/>
              <a:t>8</a:t>
            </a:r>
            <a:r>
              <a:rPr lang="zh-CN" altLang="en-US" smtClean="0"/>
              <a:t>）碰撞检测思想与方法；</a:t>
            </a:r>
            <a:r>
              <a:rPr lang="en-US" altLang="zh-CN" smtClean="0"/>
              <a:t>9</a:t>
            </a:r>
            <a:r>
              <a:rPr lang="zh-CN" altLang="en-US" smtClean="0"/>
              <a:t>）边界检测思想与方法；</a:t>
            </a:r>
            <a:r>
              <a:rPr lang="en-US" altLang="zh-CN" smtClean="0"/>
              <a:t>10</a:t>
            </a:r>
            <a:r>
              <a:rPr lang="zh-CN" altLang="en-US" smtClean="0"/>
              <a:t>）人工智能初步。</a:t>
            </a:r>
          </a:p>
        </p:txBody>
      </p:sp>
    </p:spTree>
    <p:extLst>
      <p:ext uri="{BB962C8B-B14F-4D97-AF65-F5344CB8AC3E}">
        <p14:creationId xmlns:p14="http://schemas.microsoft.com/office/powerpoint/2010/main" val="385762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（六）安安的通讯小助手</a:t>
            </a:r>
            <a:endParaRPr lang="zh-CN" altLang="en-US" smtClean="0"/>
          </a:p>
          <a:p>
            <a:r>
              <a:rPr lang="zh-CN" altLang="en-US" smtClean="0"/>
              <a:t>本章以“安安的通讯小助手”小应用为例，主要展示了如何在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中对短信、电话、数据存储等功能的实现。重点对程序设计中的通讯模块和数据持久化进行讲解分析。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）使用短信收发器组件发送和处理接收到的短消息；</a:t>
            </a:r>
            <a:r>
              <a:rPr lang="en-US" altLang="zh-CN" smtClean="0"/>
              <a:t>2</a:t>
            </a:r>
            <a:r>
              <a:rPr lang="zh-CN" altLang="en-US" smtClean="0"/>
              <a:t>）使用列表选择框组件；</a:t>
            </a:r>
            <a:r>
              <a:rPr lang="en-US" altLang="zh-CN" smtClean="0"/>
              <a:t>3</a:t>
            </a:r>
            <a:r>
              <a:rPr lang="zh-CN" altLang="en-US" smtClean="0"/>
              <a:t>）使用微数据库组件来持久化存储客户的消息；</a:t>
            </a:r>
            <a:r>
              <a:rPr lang="en-US" altLang="zh-CN" smtClean="0"/>
              <a:t>4</a:t>
            </a:r>
            <a:r>
              <a:rPr lang="zh-CN" altLang="en-US" smtClean="0"/>
              <a:t>）文件的基本用法，利用屏幕初始化事件来装置配置文件；</a:t>
            </a:r>
            <a:r>
              <a:rPr lang="en-US" altLang="zh-CN" smtClean="0"/>
              <a:t>5</a:t>
            </a:r>
            <a:r>
              <a:rPr lang="zh-CN" altLang="en-US" smtClean="0"/>
              <a:t>）利用文本语音转换器组件来朗读文本。</a:t>
            </a:r>
          </a:p>
        </p:txBody>
      </p:sp>
    </p:spTree>
    <p:extLst>
      <p:ext uri="{BB962C8B-B14F-4D97-AF65-F5344CB8AC3E}">
        <p14:creationId xmlns:p14="http://schemas.microsoft.com/office/powerpoint/2010/main" val="1218486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（八）安安爱弹琴</a:t>
            </a:r>
            <a:endParaRPr lang="zh-CN" altLang="en-US" smtClean="0"/>
          </a:p>
          <a:p>
            <a:r>
              <a:rPr lang="zh-CN" altLang="en-US" smtClean="0"/>
              <a:t>本章以“安安爱弹琴”小应用为例，主要展示了如何实现一个</a:t>
            </a:r>
            <a:r>
              <a:rPr lang="en-US" altLang="zh-CN" smtClean="0"/>
              <a:t>Android</a:t>
            </a:r>
            <a:r>
              <a:rPr lang="zh-CN" altLang="en-US" smtClean="0"/>
              <a:t>平台的简单电子琴，主要功能包括不同琴键的发声和弹奏录音、回放功能。案例中采用列表来记录弹奏的过程，通过对列表的一些高级用法分析和回放弹奏过程的设计，引出程序设计中的数组、循环与递归等概念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）使用单个音效组件来播放不同的声音文件；</a:t>
            </a:r>
            <a:r>
              <a:rPr lang="en-US" altLang="zh-CN" smtClean="0"/>
              <a:t>2</a:t>
            </a:r>
            <a:r>
              <a:rPr lang="zh-CN" altLang="en-US" smtClean="0"/>
              <a:t>）使用计时器组件实现时间间隔事件的触发；</a:t>
            </a:r>
            <a:r>
              <a:rPr lang="en-US" altLang="zh-CN" smtClean="0"/>
              <a:t>3</a:t>
            </a:r>
            <a:r>
              <a:rPr lang="zh-CN" altLang="en-US" smtClean="0"/>
              <a:t>）创建递归过程；</a:t>
            </a:r>
            <a:r>
              <a:rPr lang="en-US" altLang="zh-CN" smtClean="0"/>
              <a:t>4</a:t>
            </a:r>
            <a:r>
              <a:rPr lang="zh-CN" altLang="en-US" smtClean="0"/>
              <a:t>）列表的高级用法；</a:t>
            </a:r>
            <a:r>
              <a:rPr lang="en-US" altLang="zh-CN" smtClean="0"/>
              <a:t>5</a:t>
            </a:r>
            <a:r>
              <a:rPr lang="zh-CN" altLang="en-US" smtClean="0"/>
              <a:t>）数组、循环与递归思想。</a:t>
            </a:r>
          </a:p>
        </p:txBody>
      </p:sp>
    </p:spTree>
    <p:extLst>
      <p:ext uri="{BB962C8B-B14F-4D97-AF65-F5344CB8AC3E}">
        <p14:creationId xmlns:p14="http://schemas.microsoft.com/office/powerpoint/2010/main" val="403717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（九）安安爱成语</a:t>
            </a:r>
            <a:endParaRPr lang="zh-CN" altLang="en-US" smtClean="0"/>
          </a:p>
          <a:p>
            <a:r>
              <a:rPr lang="zh-CN" altLang="en-US" smtClean="0"/>
              <a:t>本章以“成语接龙蓝牙对战”小应用为例，主要展示了如何实现一个通过蓝牙通讯进行成语接龙游戏的</a:t>
            </a:r>
            <a:r>
              <a:rPr lang="en-US" altLang="zh-CN" smtClean="0"/>
              <a:t>App</a:t>
            </a:r>
            <a:r>
              <a:rPr lang="zh-CN" altLang="en-US" smtClean="0"/>
              <a:t>，主要功能包括如何进行蓝牙通讯连接、进行服务器和客户机的设置；如何通过成语词典检查输入的是否是成语；如何判断是否符合成语接龙的游戏规则。。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）蓝牙服务器和蓝牙客户机组件的使用；</a:t>
            </a:r>
            <a:r>
              <a:rPr lang="en-US" altLang="zh-CN" smtClean="0"/>
              <a:t>2</a:t>
            </a:r>
            <a:r>
              <a:rPr lang="zh-CN" altLang="en-US" smtClean="0"/>
              <a:t>）文件和列表的高级用法；</a:t>
            </a:r>
            <a:r>
              <a:rPr lang="en-US" altLang="zh-CN" smtClean="0"/>
              <a:t>3</a:t>
            </a:r>
            <a:r>
              <a:rPr lang="zh-CN" altLang="en-US" smtClean="0"/>
              <a:t>）多机通讯模式的游戏开发要点。</a:t>
            </a:r>
          </a:p>
        </p:txBody>
      </p:sp>
    </p:spTree>
    <p:extLst>
      <p:ext uri="{BB962C8B-B14F-4D97-AF65-F5344CB8AC3E}">
        <p14:creationId xmlns:p14="http://schemas.microsoft.com/office/powerpoint/2010/main" val="261536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D1E-050F-41B9-849D-55F907BB19FE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FAA51-008C-4F8C-AD05-F22CA68ED1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6804025" y="33338"/>
            <a:ext cx="23177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27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3A7068-DB88-4876-82F0-9837C0563C6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143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B9EA-ED95-46A4-9EC9-DE7CDD0CCF6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509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D1E-050F-41B9-849D-55F907BB19FE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FAA51-008C-4F8C-AD05-F22CA68ED1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7380292" y="33338"/>
            <a:ext cx="17414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6481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FAA51-008C-4F8C-AD05-F22CA68ED1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69325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6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FAA51-008C-4F8C-AD05-F22CA68ED1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95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19AE9-C866-4EB1-ACB9-8E0DE602778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09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E3D1C-F101-4754-A4BA-349B8514912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8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7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8BF56-87C6-4B5E-A88B-0165046BE4F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287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D8EA78-07CB-4823-9626-BA584B5BE01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7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3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CD1E-050F-41B9-849D-55F907BB19FE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AA51-008C-4F8C-AD05-F22CA68E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6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5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547817" y="1301750"/>
            <a:ext cx="6264275" cy="185897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第</a:t>
            </a:r>
            <a:r>
              <a:rPr lang="en-US" altLang="zh-CN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1</a:t>
            </a:r>
            <a:r>
              <a:rPr lang="zh-CN" altLang="en-US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年</a:t>
            </a:r>
            <a:endParaRPr lang="en-US" altLang="zh-CN" sz="28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《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编程基础与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创意趣味编程</a:t>
            </a:r>
            <a:r>
              <a:rPr lang="en-US" altLang="zh-CN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》</a:t>
            </a:r>
            <a:br>
              <a:rPr lang="en-US" altLang="zh-CN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案例库</a:t>
            </a:r>
            <a:endParaRPr lang="zh-CN" altLang="en-US" sz="28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案例：短信群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中转站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3" y="1270525"/>
            <a:ext cx="1737360" cy="308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26" y="1270525"/>
            <a:ext cx="1734820" cy="3084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6" y="1275605"/>
            <a:ext cx="1734820" cy="3084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89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兴趣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点地图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491921" y="4317853"/>
            <a:ext cx="183262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a)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指南针和地理位置</a:t>
            </a:r>
            <a:endParaRPr kumimoji="1" lang="en-US" altLang="zh-CN" sz="3200" dirty="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2561032" y="4302269"/>
            <a:ext cx="1944216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保存兴趣点</a:t>
            </a:r>
            <a:endParaRPr kumimoji="1"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46875"/>
            <a:ext cx="1737360" cy="308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46875"/>
            <a:ext cx="1734820" cy="3084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2" y="918412"/>
            <a:ext cx="1734820" cy="3084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图片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30" y="946875"/>
            <a:ext cx="1734820" cy="3084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8"/>
          <p:cNvSpPr>
            <a:spLocks/>
          </p:cNvSpPr>
          <p:nvPr/>
        </p:nvSpPr>
        <p:spPr bwMode="auto">
          <a:xfrm>
            <a:off x="4714441" y="4290947"/>
            <a:ext cx="1944216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保存的兴趣点列表</a:t>
            </a:r>
            <a:endParaRPr kumimoji="1"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Rectangle 8"/>
          <p:cNvSpPr>
            <a:spLocks/>
          </p:cNvSpPr>
          <p:nvPr/>
        </p:nvSpPr>
        <p:spPr bwMode="auto">
          <a:xfrm>
            <a:off x="6762627" y="4273875"/>
            <a:ext cx="173269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d)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调用地图</a:t>
            </a:r>
            <a:endParaRPr kumimoji="1"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1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系列案例之二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39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39" y="708913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案例：机器人诞生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记</a:t>
            </a:r>
          </a:p>
        </p:txBody>
      </p:sp>
      <p:pic>
        <p:nvPicPr>
          <p:cNvPr id="69639" name="Picture 7" descr="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708152"/>
            <a:ext cx="1871663" cy="2968625"/>
          </a:xfrm>
          <a:prstGeom prst="rect">
            <a:avLst/>
          </a:prstGeom>
          <a:noFill/>
        </p:spPr>
      </p:pic>
      <p:pic>
        <p:nvPicPr>
          <p:cNvPr id="69640" name="Picture 8" descr="图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8" y="1708151"/>
            <a:ext cx="1871663" cy="2951163"/>
          </a:xfrm>
          <a:prstGeom prst="rect">
            <a:avLst/>
          </a:prstGeom>
          <a:noFill/>
        </p:spPr>
      </p:pic>
      <p:pic>
        <p:nvPicPr>
          <p:cNvPr id="69641" name="Picture 9" descr="图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4" y="1708151"/>
            <a:ext cx="1871663" cy="29511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50" y="708913"/>
            <a:ext cx="5967963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案例：猜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价格</a:t>
            </a:r>
          </a:p>
        </p:txBody>
      </p:sp>
      <p:pic>
        <p:nvPicPr>
          <p:cNvPr id="71687" name="Picture 7" descr="图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708152"/>
            <a:ext cx="1871663" cy="2968625"/>
          </a:xfrm>
          <a:prstGeom prst="rect">
            <a:avLst/>
          </a:prstGeom>
          <a:noFill/>
        </p:spPr>
      </p:pic>
      <p:pic>
        <p:nvPicPr>
          <p:cNvPr id="71688" name="Picture 8" descr="图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8" y="1708152"/>
            <a:ext cx="1871663" cy="2968625"/>
          </a:xfrm>
          <a:prstGeom prst="rect">
            <a:avLst/>
          </a:prstGeom>
          <a:noFill/>
        </p:spPr>
      </p:pic>
      <p:pic>
        <p:nvPicPr>
          <p:cNvPr id="71689" name="Picture 9" descr="图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1708152"/>
            <a:ext cx="1873250" cy="29686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3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案例：我爱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画画</a:t>
            </a:r>
          </a:p>
        </p:txBody>
      </p:sp>
      <p:pic>
        <p:nvPicPr>
          <p:cNvPr id="73735" name="Picture 7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8152"/>
            <a:ext cx="1944688" cy="2968625"/>
          </a:xfrm>
          <a:prstGeom prst="rect">
            <a:avLst/>
          </a:prstGeom>
          <a:noFill/>
        </p:spPr>
      </p:pic>
      <p:pic>
        <p:nvPicPr>
          <p:cNvPr id="73736" name="Picture 8" descr="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414" y="1708152"/>
            <a:ext cx="1800225" cy="2968625"/>
          </a:xfrm>
          <a:prstGeom prst="rect">
            <a:avLst/>
          </a:prstGeom>
          <a:noFill/>
        </p:spPr>
      </p:pic>
      <p:pic>
        <p:nvPicPr>
          <p:cNvPr id="73737" name="Picture 9" descr="Save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4" y="1708152"/>
            <a:ext cx="1800225" cy="29686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50" y="727963"/>
            <a:ext cx="5967963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案例：抓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蝴蝶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635125"/>
            <a:ext cx="1871663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8" y="1635125"/>
            <a:ext cx="1871663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578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4" y="1635126"/>
            <a:ext cx="1871663" cy="2967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3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案例：历险记小游戏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563688"/>
            <a:ext cx="1871663" cy="297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78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3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案例：短信通讯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小助手</a:t>
            </a: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563688"/>
            <a:ext cx="1871663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325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9"/>
            <a:ext cx="1871662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3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我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爱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弹琴</a:t>
            </a:r>
          </a:p>
        </p:txBody>
      </p:sp>
      <p:pic>
        <p:nvPicPr>
          <p:cNvPr id="81927" name="Picture 7" descr="Screenshot_2016-04-15-23-31-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4" y="1635126"/>
            <a:ext cx="3840163" cy="1620838"/>
          </a:xfrm>
          <a:prstGeom prst="rect">
            <a:avLst/>
          </a:prstGeom>
          <a:noFill/>
        </p:spPr>
      </p:pic>
      <p:pic>
        <p:nvPicPr>
          <p:cNvPr id="81928" name="Picture 8" descr="Screenshot_2016-04-15-23-32-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4" y="3292476"/>
            <a:ext cx="3840163" cy="1620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系列案例之一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27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3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案例：成语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接龙</a:t>
            </a:r>
          </a:p>
        </p:txBody>
      </p:sp>
      <p:pic>
        <p:nvPicPr>
          <p:cNvPr id="83975" name="Picture 7" descr="Screenshot_2016-04-03-09-17-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563688"/>
            <a:ext cx="1871663" cy="2970212"/>
          </a:xfrm>
          <a:prstGeom prst="rect">
            <a:avLst/>
          </a:prstGeom>
          <a:noFill/>
        </p:spPr>
      </p:pic>
      <p:pic>
        <p:nvPicPr>
          <p:cNvPr id="83976" name="Picture 8" descr="Screenshot_2016-04-03-09-22-3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8" y="1563688"/>
            <a:ext cx="1871663" cy="2970212"/>
          </a:xfrm>
          <a:prstGeom prst="rect">
            <a:avLst/>
          </a:prstGeom>
          <a:noFill/>
        </p:spPr>
      </p:pic>
      <p:pic>
        <p:nvPicPr>
          <p:cNvPr id="83977" name="Picture 9" descr="Screenshot_2016-04-03-09-22-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/>
          </p:cNvSpPr>
          <p:nvPr/>
        </p:nvSpPr>
        <p:spPr bwMode="auto">
          <a:xfrm>
            <a:off x="376242" y="2139952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2725" y="727963"/>
            <a:ext cx="5825459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案例：爱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旅游</a:t>
            </a:r>
          </a:p>
        </p:txBody>
      </p:sp>
      <p:pic>
        <p:nvPicPr>
          <p:cNvPr id="86023" name="Picture 7" descr="Screenshot_2016-04-03-15-48-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</p:spPr>
      </p:pic>
      <p:pic>
        <p:nvPicPr>
          <p:cNvPr id="86024" name="Picture 8" descr="Screenshot_2016-04-04-16-26-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</p:spPr>
      </p:pic>
      <p:pic>
        <p:nvPicPr>
          <p:cNvPr id="86025" name="Picture 9" descr="Screenshot_2016-04-03-15-12-20_ed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1563688"/>
            <a:ext cx="1873250" cy="29702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>
            <a:off x="292219" y="727963"/>
            <a:ext cx="5754989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案例：理财股市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88070" name="Picture 6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2" y="1563688"/>
            <a:ext cx="1871663" cy="2970212"/>
          </a:xfrm>
          <a:prstGeom prst="rect">
            <a:avLst/>
          </a:prstGeom>
          <a:noFill/>
        </p:spPr>
      </p:pic>
      <p:pic>
        <p:nvPicPr>
          <p:cNvPr id="88071" name="Picture 7" descr="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</p:spPr>
      </p:pic>
      <p:pic>
        <p:nvPicPr>
          <p:cNvPr id="88072" name="Picture 8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1638" y="1563688"/>
            <a:ext cx="1871662" cy="29702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更多案例建设中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电子服务与智慧工厂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87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11856"/>
            <a:ext cx="1802130" cy="3206788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6" y="939292"/>
            <a:ext cx="1802130" cy="3204044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971554" y="4246565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初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始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界面</a:t>
            </a:r>
            <a:endParaRPr kumimoji="1" lang="en-US" altLang="zh-CN" sz="3200" dirty="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3851924" y="4225884"/>
            <a:ext cx="3132049" cy="2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学号显示</a:t>
            </a:r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案例：点名神器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16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数学加加看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14" name="Rectangle 6"/>
          <p:cNvSpPr>
            <a:spLocks/>
          </p:cNvSpPr>
          <p:nvPr/>
        </p:nvSpPr>
        <p:spPr bwMode="auto">
          <a:xfrm>
            <a:off x="971550" y="446661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(a)</a:t>
            </a:r>
            <a:r>
              <a:rPr kumimoji="1" lang="zh-CN" altLang="en-US"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开始界面</a:t>
            </a:r>
            <a:endParaRPr kumimoji="1" lang="en-US" altLang="zh-CN" sz="320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15" name="Rectangle 8"/>
          <p:cNvSpPr>
            <a:spLocks/>
          </p:cNvSpPr>
          <p:nvPr/>
        </p:nvSpPr>
        <p:spPr bwMode="auto">
          <a:xfrm>
            <a:off x="3715344" y="4453300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结束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界面</a:t>
            </a:r>
            <a:endParaRPr kumimoji="1"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7" y="993250"/>
            <a:ext cx="1822500" cy="324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93250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涂鸦画板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8998" y="987574"/>
            <a:ext cx="5124451" cy="3926840"/>
            <a:chOff x="0" y="-413223"/>
            <a:chExt cx="5124659" cy="3927948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-413223"/>
              <a:ext cx="5124659" cy="3927948"/>
              <a:chOff x="0" y="-413223"/>
              <a:chExt cx="5124659" cy="392794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4" y="-413223"/>
                <a:ext cx="4638676" cy="261349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8" name="文本框 92"/>
              <p:cNvSpPr txBox="1"/>
              <p:nvPr/>
            </p:nvSpPr>
            <p:spPr>
              <a:xfrm>
                <a:off x="1247775" y="762000"/>
                <a:ext cx="2533651" cy="5715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04800" algn="just">
                  <a:spcAft>
                    <a:spcPts val="0"/>
                  </a:spcAft>
                </a:pPr>
                <a:r>
                  <a:rPr lang="zh-CN" sz="1600" b="1" kern="100" dirty="0">
                    <a:effectLst/>
                    <a:ea typeface="宋体"/>
                    <a:cs typeface="Times New Roman"/>
                  </a:rPr>
                  <a:t>触划屏幕画画</a:t>
                </a:r>
              </a:p>
              <a:p>
                <a:pPr marL="304800" algn="just">
                  <a:spcAft>
                    <a:spcPts val="0"/>
                  </a:spcAft>
                </a:pPr>
                <a:r>
                  <a:rPr lang="zh-CN" sz="1600" b="1" kern="100" dirty="0">
                    <a:effectLst/>
                    <a:ea typeface="宋体"/>
                    <a:cs typeface="Times New Roman"/>
                  </a:rPr>
                  <a:t>触摸出现实心圆</a:t>
                </a:r>
              </a:p>
              <a:p>
                <a:pPr algn="l">
                  <a:spcAft>
                    <a:spcPts val="0"/>
                  </a:spcAft>
                </a:pPr>
                <a:r>
                  <a:rPr lang="en-US" sz="1200" kern="100" dirty="0">
                    <a:effectLst/>
                    <a:ea typeface="宋体"/>
                    <a:cs typeface="Times New Roman"/>
                  </a:rPr>
                  <a:t> </a:t>
                </a:r>
                <a:endParaRPr lang="zh-CN" sz="1050" kern="100" dirty="0">
                  <a:effectLst/>
                  <a:ea typeface="宋体"/>
                  <a:cs typeface="Times New Roman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1200" kern="100" dirty="0">
                    <a:effectLst/>
                    <a:ea typeface="宋体"/>
                    <a:cs typeface="Times New Roman"/>
                  </a:rPr>
                  <a:t> </a:t>
                </a:r>
                <a:endParaRPr lang="zh-CN" sz="1050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0" name="文本框 93"/>
              <p:cNvSpPr txBox="1"/>
              <p:nvPr/>
            </p:nvSpPr>
            <p:spPr>
              <a:xfrm>
                <a:off x="428625" y="3105150"/>
                <a:ext cx="1181100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作为涂鸦背景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1" name="文本框 94"/>
              <p:cNvSpPr txBox="1"/>
              <p:nvPr/>
            </p:nvSpPr>
            <p:spPr>
              <a:xfrm>
                <a:off x="3923833" y="2524124"/>
                <a:ext cx="1200826" cy="80010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调节滑动条设置画笔粗细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2" name="文本框 95"/>
              <p:cNvSpPr txBox="1"/>
              <p:nvPr/>
            </p:nvSpPr>
            <p:spPr>
              <a:xfrm>
                <a:off x="1538232" y="2562225"/>
                <a:ext cx="508845" cy="4821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清除屏幕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3" name="文本框 96"/>
              <p:cNvSpPr txBox="1"/>
              <p:nvPr/>
            </p:nvSpPr>
            <p:spPr>
              <a:xfrm>
                <a:off x="0" y="2295525"/>
                <a:ext cx="50482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保存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4" name="文本框 98"/>
              <p:cNvSpPr txBox="1"/>
              <p:nvPr/>
            </p:nvSpPr>
            <p:spPr>
              <a:xfrm>
                <a:off x="2219325" y="2390353"/>
                <a:ext cx="1562100" cy="112437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点击画笔直接选择“红、绿、蓝”</a:t>
                </a:r>
                <a:r>
                  <a:rPr lang="en-US" sz="1200" b="1" kern="100" dirty="0">
                    <a:effectLst/>
                    <a:ea typeface="宋体"/>
                    <a:cs typeface="Times New Roman"/>
                  </a:rPr>
                  <a:t>3</a:t>
                </a: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种颜色或输入数值自定义画笔颜色（通过</a:t>
                </a:r>
                <a:r>
                  <a:rPr lang="en-US" sz="1200" b="1" kern="100" dirty="0">
                    <a:effectLst/>
                    <a:ea typeface="宋体"/>
                    <a:cs typeface="Times New Roman"/>
                  </a:rPr>
                  <a:t>RGB</a:t>
                </a: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值得到）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sp>
            <p:nvSpPr>
              <p:cNvPr id="15" name="文本框 100"/>
              <p:cNvSpPr txBox="1"/>
              <p:nvPr/>
            </p:nvSpPr>
            <p:spPr>
              <a:xfrm>
                <a:off x="314325" y="2514600"/>
                <a:ext cx="58102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拍照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cxnSp>
            <p:nvCxnSpPr>
              <p:cNvPr id="16" name="曲线连接符 15"/>
              <p:cNvCxnSpPr/>
              <p:nvPr/>
            </p:nvCxnSpPr>
            <p:spPr>
              <a:xfrm>
                <a:off x="4010025" y="2091748"/>
                <a:ext cx="485775" cy="447675"/>
              </a:xfrm>
              <a:prstGeom prst="curvedConnector3">
                <a:avLst/>
              </a:prstGeom>
              <a:ln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曲线连接符 16"/>
              <p:cNvCxnSpPr/>
              <p:nvPr/>
            </p:nvCxnSpPr>
            <p:spPr>
              <a:xfrm rot="16200000" flipH="1">
                <a:off x="2324100" y="2143125"/>
                <a:ext cx="371475" cy="276225"/>
              </a:xfrm>
              <a:prstGeom prst="curvedConnector3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曲线连接符 17"/>
              <p:cNvCxnSpPr/>
              <p:nvPr/>
            </p:nvCxnSpPr>
            <p:spPr>
              <a:xfrm rot="16200000" flipH="1">
                <a:off x="1379157" y="2322188"/>
                <a:ext cx="537142" cy="7626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" name="文本框 97"/>
              <p:cNvSpPr txBox="1"/>
              <p:nvPr/>
            </p:nvSpPr>
            <p:spPr>
              <a:xfrm>
                <a:off x="771462" y="2505074"/>
                <a:ext cx="838197" cy="53931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200" b="1" kern="100" dirty="0">
                    <a:effectLst/>
                    <a:ea typeface="宋体"/>
                    <a:cs typeface="Times New Roman"/>
                  </a:rPr>
                  <a:t>打开手机中的图片</a:t>
                </a:r>
                <a:endParaRPr lang="zh-CN" sz="1050" b="1" kern="100" dirty="0">
                  <a:effectLst/>
                  <a:ea typeface="宋体"/>
                  <a:cs typeface="Times New Roman"/>
                </a:endParaRPr>
              </a:p>
            </p:txBody>
          </p:sp>
          <p:cxnSp>
            <p:nvCxnSpPr>
              <p:cNvPr id="20" name="曲线连接符 19"/>
              <p:cNvCxnSpPr/>
              <p:nvPr/>
            </p:nvCxnSpPr>
            <p:spPr>
              <a:xfrm rot="5400000">
                <a:off x="1061258" y="2208693"/>
                <a:ext cx="449186" cy="247700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581025" y="2705100"/>
                <a:ext cx="314325" cy="4762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 flipH="1">
                <a:off x="1057275" y="2905125"/>
                <a:ext cx="10477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曲线连接符 22"/>
              <p:cNvCxnSpPr/>
              <p:nvPr/>
            </p:nvCxnSpPr>
            <p:spPr>
              <a:xfrm flipH="1">
                <a:off x="352425" y="2095500"/>
                <a:ext cx="419100" cy="295276"/>
              </a:xfrm>
              <a:prstGeom prst="curvedConnector3">
                <a:avLst/>
              </a:prstGeom>
              <a:ln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6" name="曲线连接符 5"/>
            <p:cNvCxnSpPr/>
            <p:nvPr/>
          </p:nvCxnSpPr>
          <p:spPr>
            <a:xfrm flipH="1">
              <a:off x="714374" y="2107950"/>
              <a:ext cx="409575" cy="466725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463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弹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球游戏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942181" y="4442120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(a)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开始界面</a:t>
            </a:r>
            <a:endParaRPr kumimoji="1" lang="en-US" altLang="zh-CN" sz="3200" dirty="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3685975" y="4428807"/>
            <a:ext cx="21528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横板接住小球</a:t>
            </a:r>
            <a:endParaRPr kumimoji="1"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0" y="993250"/>
            <a:ext cx="1822500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25" y="993250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7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打地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鼠游戏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0" y="987574"/>
            <a:ext cx="3329547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14595"/>
            <a:ext cx="3328173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0" y="2980581"/>
            <a:ext cx="3347041" cy="1882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60" y="3018216"/>
            <a:ext cx="3328173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34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我爱记单词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6" y="942522"/>
            <a:ext cx="1802130" cy="320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47592"/>
            <a:ext cx="1802130" cy="320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6"/>
          <p:cNvSpPr>
            <a:spLocks/>
          </p:cNvSpPr>
          <p:nvPr/>
        </p:nvSpPr>
        <p:spPr bwMode="auto">
          <a:xfrm>
            <a:off x="971550" y="424656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初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始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界面</a:t>
            </a:r>
            <a:endParaRPr kumimoji="1" lang="en-US" altLang="zh-CN" sz="3200" dirty="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3253554" y="4239085"/>
            <a:ext cx="3132049" cy="2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释义、单词都隐藏界面</a:t>
            </a:r>
          </a:p>
        </p:txBody>
      </p:sp>
    </p:spTree>
    <p:extLst>
      <p:ext uri="{BB962C8B-B14F-4D97-AF65-F5344CB8AC3E}">
        <p14:creationId xmlns:p14="http://schemas.microsoft.com/office/powerpoint/2010/main" val="344689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6644-EF4B-4131-9793-A83CFCA0996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293739" y="51472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案例：</a:t>
            </a:r>
            <a:r>
              <a:rPr kumimoji="1" lang="zh-CN" altLang="en-US" dirty="0" smtClean="0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环境监测</a:t>
            </a:r>
            <a:endParaRPr kumimoji="1" lang="zh-CN" altLang="en-US" dirty="0">
              <a:solidFill>
                <a:schemeClr val="bg1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971560" y="4246573"/>
            <a:ext cx="16557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0" tIns="45676" rIns="91350" bIns="45676"/>
          <a:lstStyle/>
          <a:p>
            <a:pPr marL="342560" indent="-342560" eaLnBrk="0" hangingPunct="0"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(a)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初始界面</a:t>
            </a:r>
            <a:endParaRPr kumimoji="1" lang="en-US" altLang="zh-CN" sz="3200" dirty="0">
              <a:solidFill>
                <a:schemeClr val="tx1"/>
              </a:solidFill>
              <a:latin typeface="微软雅黑" pitchFamily="34" charset="-122"/>
              <a:ea typeface="黑体" pitchFamily="49" charset="-122"/>
            </a:endParaRPr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3253554" y="4239095"/>
            <a:ext cx="3910734" cy="2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0" tIns="45676" rIns="91350" bIns="45676"/>
          <a:lstStyle/>
          <a:p>
            <a:pPr marL="342560" indent="-342560" eaLnBrk="0" hangingPunct="0"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(b)</a:t>
            </a:r>
            <a:r>
              <a:rPr kumimoji="1"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输入“杭州”查看环境情况</a:t>
            </a: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937369"/>
            <a:ext cx="1803400" cy="320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5" y="903884"/>
            <a:ext cx="1802130" cy="320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4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17563</TotalTime>
  <Words>1569</Words>
  <Application>Microsoft Office PowerPoint</Application>
  <PresentationFormat>全屏显示(16:9)</PresentationFormat>
  <Paragraphs>95</Paragraphs>
  <Slides>23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系列案例之一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系列案例之二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更多案例建设中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</dc:creator>
  <cp:lastModifiedBy>Zheng Guifeng</cp:lastModifiedBy>
  <cp:revision>1851</cp:revision>
  <dcterms:modified xsi:type="dcterms:W3CDTF">2019-06-15T13:33:06Z</dcterms:modified>
</cp:coreProperties>
</file>